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8D230F3-CF80-4859-8CE7-A43EE81993B5}" styleName="Estilo claro 1 - Acento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31312-12E1-41F2-919A-31F8464AA116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75257-41E4-4037-BBE8-1C52D4E7028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09614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31312-12E1-41F2-919A-31F8464AA116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75257-41E4-4037-BBE8-1C52D4E7028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945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31312-12E1-41F2-919A-31F8464AA116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75257-41E4-4037-BBE8-1C52D4E7028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5470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31312-12E1-41F2-919A-31F8464AA116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75257-41E4-4037-BBE8-1C52D4E7028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13223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31312-12E1-41F2-919A-31F8464AA116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75257-41E4-4037-BBE8-1C52D4E7028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7005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31312-12E1-41F2-919A-31F8464AA116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75257-41E4-4037-BBE8-1C52D4E7028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24985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31312-12E1-41F2-919A-31F8464AA116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75257-41E4-4037-BBE8-1C52D4E7028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22410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31312-12E1-41F2-919A-31F8464AA116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75257-41E4-4037-BBE8-1C52D4E7028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7384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31312-12E1-41F2-919A-31F8464AA116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75257-41E4-4037-BBE8-1C52D4E7028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7424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31312-12E1-41F2-919A-31F8464AA116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75257-41E4-4037-BBE8-1C52D4E7028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25294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31312-12E1-41F2-919A-31F8464AA116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75257-41E4-4037-BBE8-1C52D4E7028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2814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31312-12E1-41F2-919A-31F8464AA116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75257-41E4-4037-BBE8-1C52D4E7028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7932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97042" y="210623"/>
            <a:ext cx="1140722" cy="1260226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015" y="210623"/>
            <a:ext cx="965781" cy="1260226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1635617" y="425003"/>
            <a:ext cx="87705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MUNICIPIO DE TIQUICHEO DE NICOLÁS ROMERO, MICHOACÁN DE OCAMPO</a:t>
            </a:r>
          </a:p>
          <a:p>
            <a:pPr algn="ctr"/>
            <a:r>
              <a:rPr lang="es-MX" sz="1600" dirty="0" smtClean="0"/>
              <a:t>ADMINISTRACIÓN PÚBLICA MUNICIPAL 2018-2021</a:t>
            </a:r>
          </a:p>
          <a:p>
            <a:pPr algn="ctr"/>
            <a:r>
              <a:rPr lang="es-MX" b="1" dirty="0" smtClean="0"/>
              <a:t>ORGANIGRAMA</a:t>
            </a:r>
            <a:endParaRPr lang="es-MX" b="1" dirty="0"/>
          </a:p>
        </p:txBody>
      </p:sp>
      <p:sp>
        <p:nvSpPr>
          <p:cNvPr id="10" name="Rectángulo 9"/>
          <p:cNvSpPr/>
          <p:nvPr/>
        </p:nvSpPr>
        <p:spPr>
          <a:xfrm>
            <a:off x="4565850" y="1585573"/>
            <a:ext cx="3052294" cy="48366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1" name="CuadroTexto 10"/>
          <p:cNvSpPr txBox="1"/>
          <p:nvPr/>
        </p:nvSpPr>
        <p:spPr>
          <a:xfrm>
            <a:off x="4724936" y="1834220"/>
            <a:ext cx="27442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dirty="0" smtClean="0"/>
              <a:t>REGIDORES – PRESIDENTE MUNICIPAL - SÍNDICO</a:t>
            </a:r>
            <a:endParaRPr lang="es-MX" sz="1000" dirty="0"/>
          </a:p>
        </p:txBody>
      </p:sp>
      <p:sp>
        <p:nvSpPr>
          <p:cNvPr id="12" name="CuadroTexto 11"/>
          <p:cNvSpPr txBox="1"/>
          <p:nvPr/>
        </p:nvSpPr>
        <p:spPr>
          <a:xfrm>
            <a:off x="4494726" y="1609644"/>
            <a:ext cx="30522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 smtClean="0"/>
              <a:t>H. AYUNTAMIENTO</a:t>
            </a:r>
            <a:endParaRPr lang="es-MX" sz="1100" b="1" dirty="0"/>
          </a:p>
        </p:txBody>
      </p:sp>
      <p:sp>
        <p:nvSpPr>
          <p:cNvPr id="13" name="Rectángulo 12"/>
          <p:cNvSpPr/>
          <p:nvPr/>
        </p:nvSpPr>
        <p:spPr>
          <a:xfrm>
            <a:off x="5490623" y="2249140"/>
            <a:ext cx="1222420" cy="4112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4" name="CuadroTexto 13"/>
          <p:cNvSpPr txBox="1"/>
          <p:nvPr/>
        </p:nvSpPr>
        <p:spPr>
          <a:xfrm>
            <a:off x="5622408" y="2261239"/>
            <a:ext cx="9747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dirty="0" smtClean="0"/>
              <a:t>PRESIDENTE MUNICIPAL</a:t>
            </a:r>
            <a:endParaRPr lang="es-MX" sz="1000" dirty="0"/>
          </a:p>
        </p:txBody>
      </p:sp>
      <p:sp>
        <p:nvSpPr>
          <p:cNvPr id="19" name="CuadroTexto 18"/>
          <p:cNvSpPr txBox="1"/>
          <p:nvPr/>
        </p:nvSpPr>
        <p:spPr>
          <a:xfrm>
            <a:off x="8922495" y="1470849"/>
            <a:ext cx="1611229" cy="2462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000" dirty="0" smtClean="0"/>
              <a:t>CABECERA MUNICIPAL</a:t>
            </a:r>
            <a:endParaRPr lang="es-MX" sz="1000" dirty="0"/>
          </a:p>
        </p:txBody>
      </p:sp>
      <p:sp>
        <p:nvSpPr>
          <p:cNvPr id="21" name="Rectángulo 20"/>
          <p:cNvSpPr/>
          <p:nvPr/>
        </p:nvSpPr>
        <p:spPr>
          <a:xfrm>
            <a:off x="3357890" y="2612357"/>
            <a:ext cx="1222420" cy="4112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22" name="Rectángulo 21"/>
          <p:cNvSpPr/>
          <p:nvPr/>
        </p:nvSpPr>
        <p:spPr>
          <a:xfrm>
            <a:off x="5490623" y="2947903"/>
            <a:ext cx="1222420" cy="4112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23" name="Rectángulo 22"/>
          <p:cNvSpPr/>
          <p:nvPr/>
        </p:nvSpPr>
        <p:spPr>
          <a:xfrm>
            <a:off x="6713043" y="3456907"/>
            <a:ext cx="1222420" cy="4112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24" name="Rectángulo 23"/>
          <p:cNvSpPr/>
          <p:nvPr/>
        </p:nvSpPr>
        <p:spPr>
          <a:xfrm>
            <a:off x="4237323" y="3456907"/>
            <a:ext cx="1222420" cy="4112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25" name="Rectángulo 24"/>
          <p:cNvSpPr/>
          <p:nvPr/>
        </p:nvSpPr>
        <p:spPr>
          <a:xfrm>
            <a:off x="8156381" y="2936759"/>
            <a:ext cx="1222420" cy="4112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26" name="Rectángulo 25"/>
          <p:cNvSpPr/>
          <p:nvPr/>
        </p:nvSpPr>
        <p:spPr>
          <a:xfrm>
            <a:off x="3783488" y="4217834"/>
            <a:ext cx="1222420" cy="4112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28" name="CuadroTexto 27"/>
          <p:cNvSpPr txBox="1"/>
          <p:nvPr/>
        </p:nvSpPr>
        <p:spPr>
          <a:xfrm>
            <a:off x="5590978" y="3065574"/>
            <a:ext cx="10137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dirty="0" smtClean="0"/>
              <a:t>SINDICATURA</a:t>
            </a:r>
            <a:endParaRPr lang="es-MX" sz="1000" dirty="0"/>
          </a:p>
        </p:txBody>
      </p:sp>
      <p:sp>
        <p:nvSpPr>
          <p:cNvPr id="30" name="Rectángulo 29"/>
          <p:cNvSpPr/>
          <p:nvPr/>
        </p:nvSpPr>
        <p:spPr>
          <a:xfrm>
            <a:off x="6884648" y="5340728"/>
            <a:ext cx="1222420" cy="411230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31" name="Rectángulo 30"/>
          <p:cNvSpPr/>
          <p:nvPr/>
        </p:nvSpPr>
        <p:spPr>
          <a:xfrm>
            <a:off x="8889664" y="4221413"/>
            <a:ext cx="1222420" cy="4112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32" name="Rectángulo 31"/>
          <p:cNvSpPr/>
          <p:nvPr/>
        </p:nvSpPr>
        <p:spPr>
          <a:xfrm>
            <a:off x="8212409" y="3613860"/>
            <a:ext cx="1222420" cy="24622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33" name="Rectángulo 32"/>
          <p:cNvSpPr/>
          <p:nvPr/>
        </p:nvSpPr>
        <p:spPr>
          <a:xfrm>
            <a:off x="2082830" y="4217834"/>
            <a:ext cx="1222420" cy="4112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34" name="Rectángulo 33"/>
          <p:cNvSpPr/>
          <p:nvPr/>
        </p:nvSpPr>
        <p:spPr>
          <a:xfrm>
            <a:off x="7188151" y="4221413"/>
            <a:ext cx="1222420" cy="4112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35" name="Rectángulo 34"/>
          <p:cNvSpPr/>
          <p:nvPr/>
        </p:nvSpPr>
        <p:spPr>
          <a:xfrm>
            <a:off x="5486638" y="4215340"/>
            <a:ext cx="1222420" cy="4112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cxnSp>
        <p:nvCxnSpPr>
          <p:cNvPr id="42" name="Conector recto 41"/>
          <p:cNvCxnSpPr/>
          <p:nvPr/>
        </p:nvCxnSpPr>
        <p:spPr>
          <a:xfrm>
            <a:off x="6109771" y="2069239"/>
            <a:ext cx="1" cy="182474"/>
          </a:xfrm>
          <a:prstGeom prst="line">
            <a:avLst/>
          </a:prstGeom>
          <a:ln w="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ángulo 42"/>
          <p:cNvSpPr/>
          <p:nvPr/>
        </p:nvSpPr>
        <p:spPr>
          <a:xfrm>
            <a:off x="2732391" y="3625656"/>
            <a:ext cx="1222420" cy="246221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44" name="Rectángulo 43"/>
          <p:cNvSpPr/>
          <p:nvPr/>
        </p:nvSpPr>
        <p:spPr>
          <a:xfrm>
            <a:off x="1223879" y="3625655"/>
            <a:ext cx="1222420" cy="246221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48" name="Rectángulo 47"/>
          <p:cNvSpPr/>
          <p:nvPr/>
        </p:nvSpPr>
        <p:spPr>
          <a:xfrm>
            <a:off x="4042160" y="5331977"/>
            <a:ext cx="1222420" cy="4112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49" name="Rectángulo 48"/>
          <p:cNvSpPr/>
          <p:nvPr/>
        </p:nvSpPr>
        <p:spPr>
          <a:xfrm>
            <a:off x="3879823" y="4780504"/>
            <a:ext cx="1222420" cy="4112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50" name="Rectángulo 49"/>
          <p:cNvSpPr/>
          <p:nvPr/>
        </p:nvSpPr>
        <p:spPr>
          <a:xfrm>
            <a:off x="5463404" y="4785306"/>
            <a:ext cx="1222420" cy="4112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51" name="CuadroTexto 50"/>
          <p:cNvSpPr txBox="1"/>
          <p:nvPr/>
        </p:nvSpPr>
        <p:spPr>
          <a:xfrm>
            <a:off x="8922495" y="4750074"/>
            <a:ext cx="1611229" cy="2462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000" dirty="0" smtClean="0"/>
              <a:t>ÁMBITO RURAL</a:t>
            </a:r>
          </a:p>
        </p:txBody>
      </p:sp>
      <p:cxnSp>
        <p:nvCxnSpPr>
          <p:cNvPr id="55" name="Conector recto 54"/>
          <p:cNvCxnSpPr/>
          <p:nvPr/>
        </p:nvCxnSpPr>
        <p:spPr>
          <a:xfrm>
            <a:off x="1933120" y="5267395"/>
            <a:ext cx="8237593" cy="330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CuadroTexto 55"/>
          <p:cNvSpPr txBox="1"/>
          <p:nvPr/>
        </p:nvSpPr>
        <p:spPr>
          <a:xfrm>
            <a:off x="1512910" y="5334540"/>
            <a:ext cx="2168047" cy="24622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000" dirty="0" smtClean="0"/>
              <a:t>ADMINISTRACIÓN PARAMUNICIPAL</a:t>
            </a:r>
          </a:p>
        </p:txBody>
      </p:sp>
      <p:sp>
        <p:nvSpPr>
          <p:cNvPr id="57" name="Rectángulo 56"/>
          <p:cNvSpPr/>
          <p:nvPr/>
        </p:nvSpPr>
        <p:spPr>
          <a:xfrm>
            <a:off x="5463404" y="5340728"/>
            <a:ext cx="1222420" cy="411230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61" name="Rectángulo 60"/>
          <p:cNvSpPr/>
          <p:nvPr/>
        </p:nvSpPr>
        <p:spPr>
          <a:xfrm>
            <a:off x="8305892" y="5334199"/>
            <a:ext cx="1222420" cy="411230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66" name="CuadroTexto 65"/>
          <p:cNvSpPr txBox="1"/>
          <p:nvPr/>
        </p:nvSpPr>
        <p:spPr>
          <a:xfrm>
            <a:off x="1538686" y="5563583"/>
            <a:ext cx="2168047" cy="24622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000" dirty="0" smtClean="0"/>
              <a:t>AUTORIDAD LINEAL</a:t>
            </a:r>
          </a:p>
        </p:txBody>
      </p:sp>
      <p:cxnSp>
        <p:nvCxnSpPr>
          <p:cNvPr id="73" name="Conector recto 72"/>
          <p:cNvCxnSpPr>
            <a:endCxn id="22" idx="0"/>
          </p:cNvCxnSpPr>
          <p:nvPr/>
        </p:nvCxnSpPr>
        <p:spPr>
          <a:xfrm flipH="1">
            <a:off x="6101833" y="2666915"/>
            <a:ext cx="5509" cy="280988"/>
          </a:xfrm>
          <a:prstGeom prst="line">
            <a:avLst/>
          </a:prstGeom>
          <a:ln w="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ector recto 76"/>
          <p:cNvCxnSpPr/>
          <p:nvPr/>
        </p:nvCxnSpPr>
        <p:spPr>
          <a:xfrm flipH="1">
            <a:off x="6104587" y="3347264"/>
            <a:ext cx="6608" cy="764083"/>
          </a:xfrm>
          <a:prstGeom prst="line">
            <a:avLst/>
          </a:prstGeom>
          <a:ln w="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ector recto 84"/>
          <p:cNvCxnSpPr/>
          <p:nvPr/>
        </p:nvCxnSpPr>
        <p:spPr>
          <a:xfrm flipH="1" flipV="1">
            <a:off x="4601236" y="2796847"/>
            <a:ext cx="1496612" cy="815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ector recto 85"/>
          <p:cNvCxnSpPr/>
          <p:nvPr/>
        </p:nvCxnSpPr>
        <p:spPr>
          <a:xfrm flipH="1" flipV="1">
            <a:off x="5459743" y="3666929"/>
            <a:ext cx="1254534" cy="81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ector recto 88"/>
          <p:cNvCxnSpPr/>
          <p:nvPr/>
        </p:nvCxnSpPr>
        <p:spPr>
          <a:xfrm flipH="1" flipV="1">
            <a:off x="2694041" y="4091409"/>
            <a:ext cx="6806833" cy="199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ector recto 94"/>
          <p:cNvCxnSpPr/>
          <p:nvPr/>
        </p:nvCxnSpPr>
        <p:spPr>
          <a:xfrm flipH="1">
            <a:off x="1781175" y="3974633"/>
            <a:ext cx="300904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ector recto 96"/>
          <p:cNvCxnSpPr/>
          <p:nvPr/>
        </p:nvCxnSpPr>
        <p:spPr>
          <a:xfrm>
            <a:off x="4791262" y="3878999"/>
            <a:ext cx="0" cy="105397"/>
          </a:xfrm>
          <a:prstGeom prst="line">
            <a:avLst/>
          </a:prstGeom>
          <a:ln w="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ector recto 98"/>
          <p:cNvCxnSpPr/>
          <p:nvPr/>
        </p:nvCxnSpPr>
        <p:spPr>
          <a:xfrm>
            <a:off x="3327240" y="3876871"/>
            <a:ext cx="0" cy="105397"/>
          </a:xfrm>
          <a:prstGeom prst="line">
            <a:avLst/>
          </a:prstGeom>
          <a:ln w="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ector recto 99"/>
          <p:cNvCxnSpPr/>
          <p:nvPr/>
        </p:nvCxnSpPr>
        <p:spPr>
          <a:xfrm>
            <a:off x="1781175" y="3876870"/>
            <a:ext cx="0" cy="105397"/>
          </a:xfrm>
          <a:prstGeom prst="line">
            <a:avLst/>
          </a:prstGeom>
          <a:ln w="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ector recto 100"/>
          <p:cNvCxnSpPr/>
          <p:nvPr/>
        </p:nvCxnSpPr>
        <p:spPr>
          <a:xfrm flipH="1" flipV="1">
            <a:off x="6736414" y="3170049"/>
            <a:ext cx="1424377" cy="122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ector recto 111"/>
          <p:cNvCxnSpPr/>
          <p:nvPr/>
        </p:nvCxnSpPr>
        <p:spPr>
          <a:xfrm>
            <a:off x="2694040" y="4095028"/>
            <a:ext cx="0" cy="105397"/>
          </a:xfrm>
          <a:prstGeom prst="line">
            <a:avLst/>
          </a:prstGeom>
          <a:ln w="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Conector recto 112"/>
          <p:cNvCxnSpPr/>
          <p:nvPr/>
        </p:nvCxnSpPr>
        <p:spPr>
          <a:xfrm>
            <a:off x="4394698" y="4101377"/>
            <a:ext cx="0" cy="105397"/>
          </a:xfrm>
          <a:prstGeom prst="line">
            <a:avLst/>
          </a:prstGeom>
          <a:ln w="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ector recto 113"/>
          <p:cNvCxnSpPr/>
          <p:nvPr/>
        </p:nvCxnSpPr>
        <p:spPr>
          <a:xfrm>
            <a:off x="6103807" y="4104109"/>
            <a:ext cx="0" cy="105397"/>
          </a:xfrm>
          <a:prstGeom prst="line">
            <a:avLst/>
          </a:prstGeom>
          <a:ln w="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Conector recto 114"/>
          <p:cNvCxnSpPr/>
          <p:nvPr/>
        </p:nvCxnSpPr>
        <p:spPr>
          <a:xfrm>
            <a:off x="7811049" y="4107727"/>
            <a:ext cx="0" cy="105397"/>
          </a:xfrm>
          <a:prstGeom prst="line">
            <a:avLst/>
          </a:prstGeom>
          <a:ln w="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onector recto 115"/>
          <p:cNvCxnSpPr/>
          <p:nvPr/>
        </p:nvCxnSpPr>
        <p:spPr>
          <a:xfrm>
            <a:off x="9491536" y="4116224"/>
            <a:ext cx="0" cy="105397"/>
          </a:xfrm>
          <a:prstGeom prst="line">
            <a:avLst/>
          </a:prstGeom>
          <a:ln w="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ector recto 116"/>
          <p:cNvCxnSpPr/>
          <p:nvPr/>
        </p:nvCxnSpPr>
        <p:spPr>
          <a:xfrm flipH="1" flipV="1">
            <a:off x="7334867" y="3965263"/>
            <a:ext cx="1497913" cy="105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Conector recto 120"/>
          <p:cNvCxnSpPr/>
          <p:nvPr/>
        </p:nvCxnSpPr>
        <p:spPr>
          <a:xfrm>
            <a:off x="8823619" y="3866217"/>
            <a:ext cx="0" cy="105397"/>
          </a:xfrm>
          <a:prstGeom prst="line">
            <a:avLst/>
          </a:prstGeom>
          <a:ln w="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Conector recto 121"/>
          <p:cNvCxnSpPr/>
          <p:nvPr/>
        </p:nvCxnSpPr>
        <p:spPr>
          <a:xfrm>
            <a:off x="7342572" y="3859866"/>
            <a:ext cx="0" cy="105397"/>
          </a:xfrm>
          <a:prstGeom prst="line">
            <a:avLst/>
          </a:prstGeom>
          <a:ln w="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Conector recto 125"/>
          <p:cNvCxnSpPr/>
          <p:nvPr/>
        </p:nvCxnSpPr>
        <p:spPr>
          <a:xfrm>
            <a:off x="1096507" y="3540727"/>
            <a:ext cx="3140816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8" name="Conector recto 127"/>
          <p:cNvCxnSpPr/>
          <p:nvPr/>
        </p:nvCxnSpPr>
        <p:spPr>
          <a:xfrm>
            <a:off x="1096507" y="3540727"/>
            <a:ext cx="0" cy="1389413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Conector recto 129"/>
          <p:cNvCxnSpPr/>
          <p:nvPr/>
        </p:nvCxnSpPr>
        <p:spPr>
          <a:xfrm>
            <a:off x="1092752" y="4943747"/>
            <a:ext cx="2783298" cy="13505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onector recto 138"/>
          <p:cNvCxnSpPr/>
          <p:nvPr/>
        </p:nvCxnSpPr>
        <p:spPr>
          <a:xfrm flipH="1">
            <a:off x="1092752" y="2812886"/>
            <a:ext cx="2254698" cy="1818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Conector recto 141"/>
          <p:cNvCxnSpPr/>
          <p:nvPr/>
        </p:nvCxnSpPr>
        <p:spPr>
          <a:xfrm>
            <a:off x="1102277" y="2813899"/>
            <a:ext cx="0" cy="738039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Conector recto 142"/>
          <p:cNvCxnSpPr/>
          <p:nvPr/>
        </p:nvCxnSpPr>
        <p:spPr>
          <a:xfrm>
            <a:off x="5112596" y="4995362"/>
            <a:ext cx="347147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CuadroTexto 151"/>
          <p:cNvSpPr txBox="1"/>
          <p:nvPr/>
        </p:nvSpPr>
        <p:spPr>
          <a:xfrm>
            <a:off x="9491536" y="1871255"/>
            <a:ext cx="1846949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00" dirty="0" smtClean="0"/>
              <a:t>SIMBOLOGÍA</a:t>
            </a:r>
          </a:p>
          <a:p>
            <a:endParaRPr lang="es-MX" sz="800" dirty="0"/>
          </a:p>
          <a:p>
            <a:r>
              <a:rPr lang="es-MX" sz="800" dirty="0"/>
              <a:t> </a:t>
            </a:r>
            <a:r>
              <a:rPr lang="es-MX" sz="800" dirty="0" smtClean="0"/>
              <a:t>                      LÍNEA DE AUTORIDAD</a:t>
            </a:r>
          </a:p>
          <a:p>
            <a:r>
              <a:rPr lang="es-MX" sz="800" dirty="0" smtClean="0"/>
              <a:t>                       LÍNEA DE ASESORÍA Y </a:t>
            </a:r>
          </a:p>
          <a:p>
            <a:r>
              <a:rPr lang="es-MX" sz="800" dirty="0"/>
              <a:t> </a:t>
            </a:r>
            <a:r>
              <a:rPr lang="es-MX" sz="800" dirty="0" smtClean="0"/>
              <a:t>                      CONTROL</a:t>
            </a:r>
          </a:p>
          <a:p>
            <a:r>
              <a:rPr lang="es-MX" sz="800" dirty="0"/>
              <a:t> </a:t>
            </a:r>
            <a:r>
              <a:rPr lang="es-MX" sz="800" dirty="0" smtClean="0"/>
              <a:t>                      LÍNEA DE COORDINACIÓN</a:t>
            </a:r>
            <a:endParaRPr lang="es-MX" sz="800" dirty="0"/>
          </a:p>
          <a:p>
            <a:endParaRPr lang="es-MX" sz="1000" dirty="0" smtClean="0"/>
          </a:p>
          <a:p>
            <a:endParaRPr lang="es-MX" sz="1000" dirty="0"/>
          </a:p>
          <a:p>
            <a:endParaRPr lang="es-MX" sz="1000" dirty="0" smtClean="0"/>
          </a:p>
          <a:p>
            <a:endParaRPr lang="es-MX" sz="1000" dirty="0"/>
          </a:p>
          <a:p>
            <a:endParaRPr lang="es-MX" sz="1000" dirty="0" smtClean="0"/>
          </a:p>
          <a:p>
            <a:endParaRPr lang="es-MX" sz="1000" dirty="0"/>
          </a:p>
          <a:p>
            <a:endParaRPr lang="es-MX" sz="1000" dirty="0"/>
          </a:p>
        </p:txBody>
      </p:sp>
      <p:cxnSp>
        <p:nvCxnSpPr>
          <p:cNvPr id="154" name="Conector recto 153"/>
          <p:cNvCxnSpPr/>
          <p:nvPr/>
        </p:nvCxnSpPr>
        <p:spPr>
          <a:xfrm>
            <a:off x="9625607" y="2235686"/>
            <a:ext cx="38965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Conector recto 154"/>
          <p:cNvCxnSpPr/>
          <p:nvPr/>
        </p:nvCxnSpPr>
        <p:spPr>
          <a:xfrm>
            <a:off x="9633104" y="2399394"/>
            <a:ext cx="389657" cy="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ector recto 155"/>
          <p:cNvCxnSpPr/>
          <p:nvPr/>
        </p:nvCxnSpPr>
        <p:spPr>
          <a:xfrm>
            <a:off x="9623281" y="2578137"/>
            <a:ext cx="389657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CuadroTexto 156"/>
          <p:cNvSpPr txBox="1"/>
          <p:nvPr/>
        </p:nvSpPr>
        <p:spPr>
          <a:xfrm>
            <a:off x="2118048" y="1686393"/>
            <a:ext cx="148852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smtClean="0"/>
              <a:t>       </a:t>
            </a:r>
            <a:r>
              <a:rPr lang="es-MX" sz="800" dirty="0" smtClean="0"/>
              <a:t>NIVEL JERÁRQUICO</a:t>
            </a:r>
          </a:p>
          <a:p>
            <a:pPr marL="228600" indent="-228600">
              <a:buAutoNum type="alphaUcParenBoth"/>
            </a:pPr>
            <a:r>
              <a:rPr lang="es-MX" sz="800" dirty="0" smtClean="0"/>
              <a:t>AUTORIDAD</a:t>
            </a:r>
          </a:p>
          <a:p>
            <a:pPr marL="228600" indent="-228600">
              <a:buAutoNum type="alphaUcParenBoth"/>
            </a:pPr>
            <a:r>
              <a:rPr lang="es-MX" sz="800" dirty="0" smtClean="0"/>
              <a:t>SECRETARIA</a:t>
            </a:r>
          </a:p>
          <a:p>
            <a:pPr marL="228600" indent="-228600">
              <a:buAutoNum type="alphaUcParenBoth"/>
            </a:pPr>
            <a:r>
              <a:rPr lang="es-MX" sz="800" dirty="0" smtClean="0"/>
              <a:t>DIRECCIÓN</a:t>
            </a:r>
          </a:p>
          <a:p>
            <a:pPr marL="228600" indent="-228600">
              <a:buAutoNum type="alphaUcParenBoth"/>
            </a:pPr>
            <a:r>
              <a:rPr lang="es-MX" sz="800" dirty="0" smtClean="0"/>
              <a:t>COORDINACIÓN</a:t>
            </a:r>
            <a:endParaRPr lang="es-MX" sz="800" dirty="0"/>
          </a:p>
        </p:txBody>
      </p:sp>
      <p:sp>
        <p:nvSpPr>
          <p:cNvPr id="159" name="CuadroTexto 158"/>
          <p:cNvSpPr txBox="1"/>
          <p:nvPr/>
        </p:nvSpPr>
        <p:spPr>
          <a:xfrm>
            <a:off x="4043070" y="1475863"/>
            <a:ext cx="392498" cy="646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MX" sz="800" dirty="0" smtClean="0"/>
              <a:t>……</a:t>
            </a:r>
          </a:p>
          <a:p>
            <a:pPr>
              <a:lnSpc>
                <a:spcPct val="150000"/>
              </a:lnSpc>
            </a:pPr>
            <a:r>
              <a:rPr lang="es-MX" sz="800" dirty="0" smtClean="0"/>
              <a:t>(A)</a:t>
            </a:r>
          </a:p>
          <a:p>
            <a:pPr>
              <a:lnSpc>
                <a:spcPct val="150000"/>
              </a:lnSpc>
            </a:pPr>
            <a:r>
              <a:rPr lang="es-MX" sz="800" dirty="0" smtClean="0"/>
              <a:t>……</a:t>
            </a:r>
            <a:endParaRPr lang="es-MX" sz="800" dirty="0"/>
          </a:p>
        </p:txBody>
      </p:sp>
      <p:sp>
        <p:nvSpPr>
          <p:cNvPr id="160" name="CuadroTexto 159"/>
          <p:cNvSpPr txBox="1"/>
          <p:nvPr/>
        </p:nvSpPr>
        <p:spPr>
          <a:xfrm>
            <a:off x="645885" y="2500163"/>
            <a:ext cx="392498" cy="646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MX" sz="800" dirty="0" smtClean="0"/>
              <a:t>……</a:t>
            </a:r>
          </a:p>
          <a:p>
            <a:pPr>
              <a:lnSpc>
                <a:spcPct val="150000"/>
              </a:lnSpc>
            </a:pPr>
            <a:r>
              <a:rPr lang="es-MX" sz="800" dirty="0" smtClean="0"/>
              <a:t>(B)</a:t>
            </a:r>
          </a:p>
          <a:p>
            <a:pPr>
              <a:lnSpc>
                <a:spcPct val="150000"/>
              </a:lnSpc>
            </a:pPr>
            <a:r>
              <a:rPr lang="es-MX" sz="800" dirty="0" smtClean="0"/>
              <a:t>……</a:t>
            </a:r>
            <a:endParaRPr lang="es-MX" sz="800" dirty="0"/>
          </a:p>
        </p:txBody>
      </p:sp>
      <p:sp>
        <p:nvSpPr>
          <p:cNvPr id="162" name="CuadroTexto 161"/>
          <p:cNvSpPr txBox="1"/>
          <p:nvPr/>
        </p:nvSpPr>
        <p:spPr>
          <a:xfrm>
            <a:off x="621610" y="3217561"/>
            <a:ext cx="392498" cy="646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MX" sz="800" dirty="0" smtClean="0"/>
              <a:t>……</a:t>
            </a:r>
          </a:p>
          <a:p>
            <a:pPr>
              <a:lnSpc>
                <a:spcPct val="150000"/>
              </a:lnSpc>
            </a:pPr>
            <a:r>
              <a:rPr lang="es-MX" sz="800" dirty="0" smtClean="0"/>
              <a:t>(B)</a:t>
            </a:r>
          </a:p>
          <a:p>
            <a:pPr>
              <a:lnSpc>
                <a:spcPct val="150000"/>
              </a:lnSpc>
            </a:pPr>
            <a:r>
              <a:rPr lang="es-MX" sz="800" dirty="0" smtClean="0"/>
              <a:t>……</a:t>
            </a:r>
            <a:endParaRPr lang="es-MX" sz="800" dirty="0"/>
          </a:p>
        </p:txBody>
      </p:sp>
      <p:sp>
        <p:nvSpPr>
          <p:cNvPr id="163" name="CuadroTexto 162"/>
          <p:cNvSpPr txBox="1"/>
          <p:nvPr/>
        </p:nvSpPr>
        <p:spPr>
          <a:xfrm>
            <a:off x="10473103" y="3497027"/>
            <a:ext cx="5772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MX" sz="800" dirty="0" smtClean="0"/>
              <a:t>……</a:t>
            </a:r>
          </a:p>
          <a:p>
            <a:pPr>
              <a:lnSpc>
                <a:spcPct val="150000"/>
              </a:lnSpc>
            </a:pPr>
            <a:endParaRPr lang="es-MX" sz="800" dirty="0"/>
          </a:p>
          <a:p>
            <a:pPr>
              <a:lnSpc>
                <a:spcPct val="150000"/>
              </a:lnSpc>
            </a:pPr>
            <a:endParaRPr lang="es-MX" sz="800" dirty="0" smtClean="0"/>
          </a:p>
          <a:p>
            <a:pPr>
              <a:lnSpc>
                <a:spcPct val="150000"/>
              </a:lnSpc>
            </a:pPr>
            <a:r>
              <a:rPr lang="es-MX" sz="800" dirty="0" smtClean="0"/>
              <a:t>(C)</a:t>
            </a:r>
          </a:p>
          <a:p>
            <a:pPr>
              <a:lnSpc>
                <a:spcPct val="150000"/>
              </a:lnSpc>
            </a:pPr>
            <a:endParaRPr lang="es-MX" sz="800" dirty="0"/>
          </a:p>
          <a:p>
            <a:pPr>
              <a:lnSpc>
                <a:spcPct val="150000"/>
              </a:lnSpc>
            </a:pPr>
            <a:endParaRPr lang="es-MX" sz="800" dirty="0" smtClean="0"/>
          </a:p>
          <a:p>
            <a:pPr>
              <a:lnSpc>
                <a:spcPct val="150000"/>
              </a:lnSpc>
            </a:pPr>
            <a:r>
              <a:rPr lang="es-MX" sz="800" dirty="0" smtClean="0"/>
              <a:t>……</a:t>
            </a:r>
            <a:endParaRPr lang="es-MX" sz="800" dirty="0"/>
          </a:p>
        </p:txBody>
      </p:sp>
      <p:sp>
        <p:nvSpPr>
          <p:cNvPr id="164" name="CuadroTexto 163"/>
          <p:cNvSpPr txBox="1"/>
          <p:nvPr/>
        </p:nvSpPr>
        <p:spPr>
          <a:xfrm>
            <a:off x="10533724" y="5223177"/>
            <a:ext cx="392498" cy="646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MX" sz="800" dirty="0" smtClean="0"/>
              <a:t>……</a:t>
            </a:r>
          </a:p>
          <a:p>
            <a:pPr>
              <a:lnSpc>
                <a:spcPct val="150000"/>
              </a:lnSpc>
            </a:pPr>
            <a:r>
              <a:rPr lang="es-MX" sz="800" dirty="0" smtClean="0"/>
              <a:t>(D)</a:t>
            </a:r>
          </a:p>
          <a:p>
            <a:pPr>
              <a:lnSpc>
                <a:spcPct val="150000"/>
              </a:lnSpc>
            </a:pPr>
            <a:r>
              <a:rPr lang="es-MX" sz="800" dirty="0" smtClean="0"/>
              <a:t>……</a:t>
            </a:r>
            <a:endParaRPr lang="es-MX" sz="800" dirty="0"/>
          </a:p>
        </p:txBody>
      </p:sp>
      <p:sp>
        <p:nvSpPr>
          <p:cNvPr id="165" name="CuadroTexto 164"/>
          <p:cNvSpPr txBox="1"/>
          <p:nvPr/>
        </p:nvSpPr>
        <p:spPr>
          <a:xfrm>
            <a:off x="3691234" y="5214426"/>
            <a:ext cx="392498" cy="646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MX" sz="800" dirty="0" smtClean="0"/>
              <a:t>……</a:t>
            </a:r>
          </a:p>
          <a:p>
            <a:pPr>
              <a:lnSpc>
                <a:spcPct val="150000"/>
              </a:lnSpc>
            </a:pPr>
            <a:r>
              <a:rPr lang="es-MX" sz="800" dirty="0" smtClean="0"/>
              <a:t>(B)</a:t>
            </a:r>
          </a:p>
          <a:p>
            <a:pPr>
              <a:lnSpc>
                <a:spcPct val="150000"/>
              </a:lnSpc>
            </a:pPr>
            <a:r>
              <a:rPr lang="es-MX" sz="800" dirty="0" smtClean="0"/>
              <a:t>……</a:t>
            </a:r>
            <a:endParaRPr lang="es-MX" sz="800" dirty="0"/>
          </a:p>
        </p:txBody>
      </p:sp>
      <p:graphicFrame>
        <p:nvGraphicFramePr>
          <p:cNvPr id="166" name="Tabla 1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1974942"/>
              </p:ext>
            </p:extLst>
          </p:nvPr>
        </p:nvGraphicFramePr>
        <p:xfrm>
          <a:off x="1223876" y="6002178"/>
          <a:ext cx="9309847" cy="554270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2086039"/>
                <a:gridCol w="2431644"/>
                <a:gridCol w="2832312"/>
                <a:gridCol w="1959852"/>
              </a:tblGrid>
              <a:tr h="277135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 smtClean="0"/>
                        <a:t>ELABORÓ</a:t>
                      </a:r>
                      <a:endParaRPr lang="es-MX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 smtClean="0"/>
                        <a:t>REVISÓ</a:t>
                      </a:r>
                      <a:endParaRPr lang="es-MX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 smtClean="0"/>
                        <a:t>AUTORIZÓ</a:t>
                      </a:r>
                      <a:endParaRPr lang="es-MX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 smtClean="0"/>
                        <a:t>FECHA DE AUTORIZACIÓN</a:t>
                      </a:r>
                      <a:endParaRPr lang="es-MX" sz="1100" dirty="0"/>
                    </a:p>
                  </a:txBody>
                  <a:tcPr/>
                </a:tc>
              </a:tr>
              <a:tr h="277135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 smtClean="0"/>
                        <a:t>C. AGUSTÍN ROSAS NAVA</a:t>
                      </a:r>
                      <a:endParaRPr lang="es-MX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defTabSz="893763"/>
                      <a:r>
                        <a:rPr lang="es-MX" sz="1100" dirty="0" smtClean="0"/>
                        <a:t>C. JUAN CARLOS</a:t>
                      </a:r>
                      <a:r>
                        <a:rPr lang="es-MX" sz="1100" baseline="0" dirty="0" smtClean="0"/>
                        <a:t> GARDUÑO SERRANO</a:t>
                      </a:r>
                      <a:endParaRPr lang="es-MX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 smtClean="0"/>
                        <a:t>C. MARÍA </a:t>
                      </a:r>
                      <a:r>
                        <a:rPr lang="es-MX" sz="1100" dirty="0" err="1" smtClean="0"/>
                        <a:t>HORTENCIA</a:t>
                      </a:r>
                      <a:r>
                        <a:rPr lang="es-MX" sz="1100" dirty="0" smtClean="0"/>
                        <a:t> SÁNCHEZ</a:t>
                      </a:r>
                      <a:r>
                        <a:rPr lang="es-MX" sz="1100" baseline="0" dirty="0" smtClean="0"/>
                        <a:t> RODRÍGUEZ</a:t>
                      </a:r>
                      <a:endParaRPr lang="es-MX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CuadroTexto 15"/>
          <p:cNvSpPr txBox="1"/>
          <p:nvPr/>
        </p:nvSpPr>
        <p:spPr>
          <a:xfrm>
            <a:off x="3462933" y="2687163"/>
            <a:ext cx="10287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dirty="0" smtClean="0"/>
              <a:t>CONTRALORÍA</a:t>
            </a:r>
            <a:endParaRPr lang="es-MX" sz="1000" dirty="0"/>
          </a:p>
        </p:txBody>
      </p:sp>
      <p:sp>
        <p:nvSpPr>
          <p:cNvPr id="17" name="CuadroTexto 16"/>
          <p:cNvSpPr txBox="1"/>
          <p:nvPr/>
        </p:nvSpPr>
        <p:spPr>
          <a:xfrm>
            <a:off x="6922117" y="3552970"/>
            <a:ext cx="8255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dirty="0" smtClean="0"/>
              <a:t>TESORERÍA</a:t>
            </a:r>
            <a:endParaRPr lang="es-MX" sz="1000" dirty="0"/>
          </a:p>
        </p:txBody>
      </p:sp>
      <p:sp>
        <p:nvSpPr>
          <p:cNvPr id="27" name="CuadroTexto 26"/>
          <p:cNvSpPr txBox="1"/>
          <p:nvPr/>
        </p:nvSpPr>
        <p:spPr>
          <a:xfrm>
            <a:off x="4353649" y="3494406"/>
            <a:ext cx="11557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smtClean="0"/>
              <a:t>SECRETARÍA DEL AYUNTAMIENTO</a:t>
            </a:r>
            <a:endParaRPr lang="es-MX" sz="1000" dirty="0"/>
          </a:p>
        </p:txBody>
      </p:sp>
      <p:sp>
        <p:nvSpPr>
          <p:cNvPr id="18" name="CuadroTexto 17"/>
          <p:cNvSpPr txBox="1"/>
          <p:nvPr/>
        </p:nvSpPr>
        <p:spPr>
          <a:xfrm>
            <a:off x="8391434" y="3030407"/>
            <a:ext cx="76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dirty="0" smtClean="0"/>
              <a:t>JURÍDICO</a:t>
            </a:r>
            <a:endParaRPr lang="es-MX" sz="1000" dirty="0"/>
          </a:p>
        </p:txBody>
      </p:sp>
      <p:sp>
        <p:nvSpPr>
          <p:cNvPr id="46" name="CuadroTexto 45"/>
          <p:cNvSpPr txBox="1"/>
          <p:nvPr/>
        </p:nvSpPr>
        <p:spPr>
          <a:xfrm>
            <a:off x="1096507" y="3672844"/>
            <a:ext cx="14965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dirty="0" smtClean="0"/>
              <a:t>PROTOCOLO Y EVENTOS</a:t>
            </a:r>
            <a:endParaRPr lang="es-MX" sz="900" dirty="0"/>
          </a:p>
        </p:txBody>
      </p:sp>
      <p:sp>
        <p:nvSpPr>
          <p:cNvPr id="45" name="CuadroTexto 44"/>
          <p:cNvSpPr txBox="1"/>
          <p:nvPr/>
        </p:nvSpPr>
        <p:spPr>
          <a:xfrm>
            <a:off x="2599240" y="3632040"/>
            <a:ext cx="149654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dirty="0" smtClean="0"/>
              <a:t>ENLACE AL MIGRANTE</a:t>
            </a:r>
            <a:endParaRPr lang="es-MX" sz="1000" dirty="0"/>
          </a:p>
        </p:txBody>
      </p:sp>
      <p:sp>
        <p:nvSpPr>
          <p:cNvPr id="40" name="CuadroTexto 39"/>
          <p:cNvSpPr txBox="1"/>
          <p:nvPr/>
        </p:nvSpPr>
        <p:spPr>
          <a:xfrm>
            <a:off x="8252003" y="3630313"/>
            <a:ext cx="116155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dirty="0" smtClean="0"/>
              <a:t>OFICIALÍA MAYOR</a:t>
            </a:r>
            <a:endParaRPr lang="es-MX" sz="1000" dirty="0"/>
          </a:p>
        </p:txBody>
      </p:sp>
      <p:sp>
        <p:nvSpPr>
          <p:cNvPr id="47" name="CuadroTexto 46"/>
          <p:cNvSpPr txBox="1"/>
          <p:nvPr/>
        </p:nvSpPr>
        <p:spPr>
          <a:xfrm>
            <a:off x="9040017" y="4269104"/>
            <a:ext cx="9217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dirty="0" smtClean="0"/>
              <a:t>SEGURIDAD PÚBLICA</a:t>
            </a:r>
            <a:endParaRPr lang="es-MX" sz="1000" dirty="0"/>
          </a:p>
        </p:txBody>
      </p:sp>
      <p:sp>
        <p:nvSpPr>
          <p:cNvPr id="39" name="CuadroTexto 38"/>
          <p:cNvSpPr txBox="1"/>
          <p:nvPr/>
        </p:nvSpPr>
        <p:spPr>
          <a:xfrm>
            <a:off x="7350192" y="4254540"/>
            <a:ext cx="9217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dirty="0" smtClean="0"/>
              <a:t>DESARROLLO RURAL</a:t>
            </a:r>
            <a:endParaRPr lang="es-MX" sz="1000" dirty="0"/>
          </a:p>
        </p:txBody>
      </p:sp>
      <p:sp>
        <p:nvSpPr>
          <p:cNvPr id="38" name="CuadroTexto 37"/>
          <p:cNvSpPr txBox="1"/>
          <p:nvPr/>
        </p:nvSpPr>
        <p:spPr>
          <a:xfrm>
            <a:off x="5641189" y="4259721"/>
            <a:ext cx="9217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dirty="0" smtClean="0"/>
              <a:t>DESARROLLO SOCIAL</a:t>
            </a:r>
            <a:endParaRPr lang="es-MX" sz="1000" dirty="0"/>
          </a:p>
        </p:txBody>
      </p:sp>
      <p:sp>
        <p:nvSpPr>
          <p:cNvPr id="37" name="CuadroTexto 36"/>
          <p:cNvSpPr txBox="1"/>
          <p:nvPr/>
        </p:nvSpPr>
        <p:spPr>
          <a:xfrm>
            <a:off x="3934696" y="4240151"/>
            <a:ext cx="9217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dirty="0" smtClean="0"/>
              <a:t>SERVICIOS MUNICIPALES</a:t>
            </a:r>
            <a:endParaRPr lang="es-MX" sz="1000" dirty="0"/>
          </a:p>
        </p:txBody>
      </p:sp>
      <p:sp>
        <p:nvSpPr>
          <p:cNvPr id="36" name="CuadroTexto 35"/>
          <p:cNvSpPr txBox="1"/>
          <p:nvPr/>
        </p:nvSpPr>
        <p:spPr>
          <a:xfrm>
            <a:off x="2315164" y="4234321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dirty="0" smtClean="0"/>
              <a:t>OBRAS PÚBLICAS</a:t>
            </a:r>
            <a:endParaRPr lang="es-MX" sz="1000" dirty="0"/>
          </a:p>
        </p:txBody>
      </p:sp>
      <p:sp>
        <p:nvSpPr>
          <p:cNvPr id="53" name="CuadroTexto 52"/>
          <p:cNvSpPr txBox="1"/>
          <p:nvPr/>
        </p:nvSpPr>
        <p:spPr>
          <a:xfrm>
            <a:off x="3791706" y="4826085"/>
            <a:ext cx="13990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00" dirty="0" smtClean="0"/>
              <a:t>ORGANISMOS DE PARTICIPACIÓN CIUDADANA</a:t>
            </a:r>
            <a:endParaRPr lang="es-MX" sz="800" dirty="0"/>
          </a:p>
        </p:txBody>
      </p:sp>
      <p:sp>
        <p:nvSpPr>
          <p:cNvPr id="52" name="CuadroTexto 51"/>
          <p:cNvSpPr txBox="1"/>
          <p:nvPr/>
        </p:nvSpPr>
        <p:spPr>
          <a:xfrm>
            <a:off x="5248620" y="4850177"/>
            <a:ext cx="16519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00" dirty="0" smtClean="0"/>
              <a:t>JEFATURAS DE TENENCIA Y ENCARGADOS DEL ORDEN</a:t>
            </a:r>
            <a:endParaRPr lang="es-MX" sz="800" dirty="0"/>
          </a:p>
        </p:txBody>
      </p:sp>
      <p:sp>
        <p:nvSpPr>
          <p:cNvPr id="58" name="CuadroTexto 57"/>
          <p:cNvSpPr txBox="1"/>
          <p:nvPr/>
        </p:nvSpPr>
        <p:spPr>
          <a:xfrm>
            <a:off x="4189848" y="5434967"/>
            <a:ext cx="92171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dirty="0" smtClean="0"/>
              <a:t>D I F</a:t>
            </a:r>
            <a:endParaRPr lang="es-MX" sz="1000" dirty="0"/>
          </a:p>
        </p:txBody>
      </p:sp>
      <p:sp>
        <p:nvSpPr>
          <p:cNvPr id="59" name="CuadroTexto 58"/>
          <p:cNvSpPr txBox="1"/>
          <p:nvPr/>
        </p:nvSpPr>
        <p:spPr>
          <a:xfrm>
            <a:off x="5598000" y="5387121"/>
            <a:ext cx="9217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dirty="0" smtClean="0"/>
              <a:t>INSTITUTO DE LA MUJER</a:t>
            </a:r>
            <a:endParaRPr lang="es-MX" sz="1000" dirty="0"/>
          </a:p>
        </p:txBody>
      </p:sp>
      <p:sp>
        <p:nvSpPr>
          <p:cNvPr id="60" name="CuadroTexto 59"/>
          <p:cNvSpPr txBox="1"/>
          <p:nvPr/>
        </p:nvSpPr>
        <p:spPr>
          <a:xfrm>
            <a:off x="7035001" y="5372218"/>
            <a:ext cx="9217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dirty="0" smtClean="0"/>
              <a:t>INSTITUTO DE LA JUVENTUD</a:t>
            </a:r>
            <a:endParaRPr lang="es-MX" sz="1000" dirty="0"/>
          </a:p>
        </p:txBody>
      </p:sp>
      <p:sp>
        <p:nvSpPr>
          <p:cNvPr id="62" name="CuadroTexto 61"/>
          <p:cNvSpPr txBox="1"/>
          <p:nvPr/>
        </p:nvSpPr>
        <p:spPr>
          <a:xfrm>
            <a:off x="8440488" y="5372218"/>
            <a:ext cx="9217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dirty="0" smtClean="0"/>
              <a:t>INSTITUTO DE LA CULTURA</a:t>
            </a:r>
            <a:endParaRPr lang="es-MX" sz="1000" dirty="0"/>
          </a:p>
        </p:txBody>
      </p:sp>
      <p:cxnSp>
        <p:nvCxnSpPr>
          <p:cNvPr id="168" name="Conector recto 167"/>
          <p:cNvCxnSpPr/>
          <p:nvPr/>
        </p:nvCxnSpPr>
        <p:spPr>
          <a:xfrm>
            <a:off x="5349542" y="5331977"/>
            <a:ext cx="0" cy="419981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Rectángulo 168"/>
          <p:cNvSpPr/>
          <p:nvPr/>
        </p:nvSpPr>
        <p:spPr>
          <a:xfrm>
            <a:off x="3303413" y="1889381"/>
            <a:ext cx="176790" cy="9110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71" name="Rectángulo 170"/>
          <p:cNvSpPr/>
          <p:nvPr/>
        </p:nvSpPr>
        <p:spPr>
          <a:xfrm>
            <a:off x="3303413" y="2003681"/>
            <a:ext cx="176790" cy="9110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72" name="Rectángulo 171"/>
          <p:cNvSpPr/>
          <p:nvPr/>
        </p:nvSpPr>
        <p:spPr>
          <a:xfrm>
            <a:off x="3303413" y="2130681"/>
            <a:ext cx="176790" cy="9110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73" name="Rectángulo 172"/>
          <p:cNvSpPr/>
          <p:nvPr/>
        </p:nvSpPr>
        <p:spPr>
          <a:xfrm>
            <a:off x="3303413" y="2257681"/>
            <a:ext cx="176790" cy="91105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cxnSp>
        <p:nvCxnSpPr>
          <p:cNvPr id="177" name="Conector recto 176"/>
          <p:cNvCxnSpPr/>
          <p:nvPr/>
        </p:nvCxnSpPr>
        <p:spPr>
          <a:xfrm>
            <a:off x="11046385" y="1522073"/>
            <a:ext cx="35821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Conector recto 178"/>
          <p:cNvCxnSpPr/>
          <p:nvPr/>
        </p:nvCxnSpPr>
        <p:spPr>
          <a:xfrm>
            <a:off x="11401985" y="1522073"/>
            <a:ext cx="0" cy="6721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Conector recto 179"/>
          <p:cNvCxnSpPr/>
          <p:nvPr/>
        </p:nvCxnSpPr>
        <p:spPr>
          <a:xfrm>
            <a:off x="11031070" y="5880282"/>
            <a:ext cx="35821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Conector recto 180"/>
          <p:cNvCxnSpPr/>
          <p:nvPr/>
        </p:nvCxnSpPr>
        <p:spPr>
          <a:xfrm>
            <a:off x="11389285" y="5208174"/>
            <a:ext cx="0" cy="6721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Conector recto 181"/>
          <p:cNvCxnSpPr/>
          <p:nvPr/>
        </p:nvCxnSpPr>
        <p:spPr>
          <a:xfrm>
            <a:off x="680168" y="1507022"/>
            <a:ext cx="35821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Conector recto 182"/>
          <p:cNvCxnSpPr/>
          <p:nvPr/>
        </p:nvCxnSpPr>
        <p:spPr>
          <a:xfrm>
            <a:off x="680168" y="1509373"/>
            <a:ext cx="0" cy="6721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Conector recto 183"/>
          <p:cNvCxnSpPr/>
          <p:nvPr/>
        </p:nvCxnSpPr>
        <p:spPr>
          <a:xfrm>
            <a:off x="645885" y="5179791"/>
            <a:ext cx="0" cy="6721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Conector recto 184"/>
          <p:cNvCxnSpPr/>
          <p:nvPr/>
        </p:nvCxnSpPr>
        <p:spPr>
          <a:xfrm>
            <a:off x="643193" y="5860321"/>
            <a:ext cx="35821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58214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161</Words>
  <Application>Microsoft Office PowerPoint</Application>
  <PresentationFormat>Panorámica</PresentationFormat>
  <Paragraphs>74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JFTJ</dc:creator>
  <cp:lastModifiedBy>JFTJ</cp:lastModifiedBy>
  <cp:revision>33</cp:revision>
  <dcterms:created xsi:type="dcterms:W3CDTF">2018-09-15T17:15:59Z</dcterms:created>
  <dcterms:modified xsi:type="dcterms:W3CDTF">2018-09-17T15:25:50Z</dcterms:modified>
</cp:coreProperties>
</file>